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0080625" cy="7559675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4920"/>
            <a:ext cx="7199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80000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8040" y="4089960"/>
            <a:ext cx="29206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4920"/>
            <a:ext cx="7199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8996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89960"/>
            <a:ext cx="90716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/>
          <p:nvPr/>
        </p:nvPicPr>
        <p:blipFill>
          <a:blip r:embed="rId14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lika 38"/>
          <p:cNvPicPr/>
          <p:nvPr/>
        </p:nvPicPr>
        <p:blipFill>
          <a:blip r:embed="rId14"/>
          <a:stretch/>
        </p:blipFill>
        <p:spPr>
          <a:xfrm>
            <a:off x="720" y="720"/>
            <a:ext cx="10079280" cy="7559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4920"/>
            <a:ext cx="7199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164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704807"/>
            <a:ext cx="719964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3000" b="1" strike="noStrike" spc="-1" dirty="0">
                <a:latin typeface="Arial"/>
              </a:rPr>
              <a:t>Ekonomska škola Imotski </a:t>
            </a:r>
          </a:p>
        </p:txBody>
      </p:sp>
      <p:sp>
        <p:nvSpPr>
          <p:cNvPr id="79" name="CustomShape 2"/>
          <p:cNvSpPr/>
          <p:nvPr/>
        </p:nvSpPr>
        <p:spPr>
          <a:xfrm>
            <a:off x="504000" y="4387695"/>
            <a:ext cx="9071640" cy="6924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r-HR" sz="4500" b="1" strike="noStrike" spc="-1" dirty="0">
                <a:solidFill>
                  <a:srgbClr val="00B050"/>
                </a:solidFill>
                <a:latin typeface="Lucida Sans Unicode"/>
              </a:rPr>
              <a:t>Predstavljanje programa škole</a:t>
            </a:r>
            <a:endParaRPr lang="hr-HR" sz="4500" b="1" strike="noStrike" spc="-1" dirty="0">
              <a:solidFill>
                <a:srgbClr val="00B050"/>
              </a:solidFill>
              <a:latin typeface="Arial"/>
            </a:endParaRPr>
          </a:p>
        </p:txBody>
      </p:sp>
      <p:pic>
        <p:nvPicPr>
          <p:cNvPr id="80" name="Slika 7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3744000" y="1944000"/>
            <a:ext cx="3140083" cy="180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735585"/>
            <a:ext cx="864000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ekonomist?</a:t>
            </a:r>
          </a:p>
        </p:txBody>
      </p:sp>
      <p:sp>
        <p:nvSpPr>
          <p:cNvPr id="101" name="CustomShape 2"/>
          <p:cNvSpPr/>
          <p:nvPr/>
        </p:nvSpPr>
        <p:spPr>
          <a:xfrm>
            <a:off x="504000" y="1799999"/>
            <a:ext cx="8265927" cy="5296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Nakon što ste se upoznali s poslovima koje ekonomisti najčešće obavljaju, vjerujemo da znate da ne trebate strahovati za svoju budućnost na tržištu rada.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Ekonomisti su neizbježni dio brojnih službi, kompanija, zavoda, itd. Dakle, još uvijek su jedan od osnovnih pokretača svakog posla, a u današnje vrijeme modernih tehnologija neizbježan su dio marketinških timova.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Poslovni tajnik</a:t>
            </a:r>
          </a:p>
        </p:txBody>
      </p:sp>
      <p:pic>
        <p:nvPicPr>
          <p:cNvPr id="103" name="Slika 102"/>
          <p:cNvPicPr/>
          <p:nvPr/>
        </p:nvPicPr>
        <p:blipFill>
          <a:blip r:embed="rId2"/>
          <a:stretch/>
        </p:blipFill>
        <p:spPr>
          <a:xfrm>
            <a:off x="852872" y="2232000"/>
            <a:ext cx="3743640" cy="2428364"/>
          </a:xfrm>
          <a:prstGeom prst="rect">
            <a:avLst/>
          </a:prstGeom>
          <a:ln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5040312" y="2232000"/>
            <a:ext cx="3729615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poslovni tajnik? </a:t>
            </a:r>
          </a:p>
        </p:txBody>
      </p:sp>
      <p:sp>
        <p:nvSpPr>
          <p:cNvPr id="106" name="CustomShape 2"/>
          <p:cNvSpPr/>
          <p:nvPr/>
        </p:nvSpPr>
        <p:spPr>
          <a:xfrm>
            <a:off x="504000" y="1675309"/>
            <a:ext cx="8234755" cy="53593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Odaberete li ovaj program čeka vas dinamičan posao s mnogo timskog rada i organizacije.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Poslovni tajnik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prima posjetitelje, poslovne partnere i s njima komunicira osobno ili putem telefona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preusmjerava telefonske pozive, preuzima i prenosi poruke, prima poštu, razvrstava je, odašilje i vodi evidenciju o tome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vodi dokumentaciju i odgovorna je za njeno pravilno pohranjivanje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samostalno ili prema naputku, tajnik sastavlja, piše i uređuje dopise, zapisnike i drugu dokumentaciju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priprema i pomaže pri organizaciji radnih sastanaka te pruža stručnu i administrativnu potporu prilikom pripreme materijala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000" b="0" strike="noStrike" spc="-1" dirty="0">
                <a:latin typeface="Arial"/>
              </a:rPr>
              <a:t>organizira službena putovanja i vrši rezervacije smještaja</a:t>
            </a:r>
          </a:p>
          <a:p>
            <a:pPr algn="just">
              <a:lnSpc>
                <a:spcPct val="100000"/>
              </a:lnSpc>
              <a:spcAft>
                <a:spcPts val="1417"/>
              </a:spcAft>
            </a:pPr>
            <a:endParaRPr lang="hr-HR" sz="20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0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3999" y="735585"/>
            <a:ext cx="8608827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poslovni tajnik?</a:t>
            </a:r>
          </a:p>
        </p:txBody>
      </p:sp>
      <p:sp>
        <p:nvSpPr>
          <p:cNvPr id="108" name="CustomShape 2"/>
          <p:cNvSpPr/>
          <p:nvPr/>
        </p:nvSpPr>
        <p:spPr>
          <a:xfrm>
            <a:off x="504000" y="1800000"/>
            <a:ext cx="8234755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i="1" strike="noStrike" spc="-1" dirty="0">
                <a:latin typeface="Arial"/>
              </a:rPr>
              <a:t>„Ured bez šefa ponekad može funkcionirati, ali bez tajnice –  nikada!” (J. Fonda)</a:t>
            </a:r>
            <a:endParaRPr lang="hr-HR" sz="2400" b="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Vjerujemo da ste se i sami uvjerili da poslovni tajnici ili tajnice zauzimaju važno mjesto u poslovanju, posebno većih tvrtki. Sve stručne službe, uredi i ustanove, pa i naša škola, obavezno imaju tajnike. Može se reći da su poslovni tajnici desna ruka i osoba od povjerenja svim direktorima, šefovima i upraviteljima.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Ako volite rad na računalu i organizirani ste, ovo je vaše idealno zanimanje.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Upravni referent</a:t>
            </a:r>
          </a:p>
        </p:txBody>
      </p:sp>
      <p:pic>
        <p:nvPicPr>
          <p:cNvPr id="110" name="Slika 109"/>
          <p:cNvPicPr/>
          <p:nvPr/>
        </p:nvPicPr>
        <p:blipFill>
          <a:blip r:embed="rId2"/>
          <a:stretch/>
        </p:blipFill>
        <p:spPr>
          <a:xfrm>
            <a:off x="692019" y="2088000"/>
            <a:ext cx="3750840" cy="2325551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5007239" y="2088000"/>
            <a:ext cx="3750839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upravni referent? </a:t>
            </a:r>
          </a:p>
        </p:txBody>
      </p:sp>
      <p:sp>
        <p:nvSpPr>
          <p:cNvPr id="113" name="CustomShape 2"/>
          <p:cNvSpPr/>
          <p:nvPr/>
        </p:nvSpPr>
        <p:spPr>
          <a:xfrm>
            <a:off x="504000" y="1800000"/>
            <a:ext cx="8276318" cy="54009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Odaberete li ovaj posao čeka vas zahtjevan posao koji se temelji na dobroj organizaciji, preciznosti i komunikacijskim vještinama.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Upravni referent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radi u uredu na prikupljanju i obrađivanju potrebnih spisa i dokumenata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koristi brojne metode obrade podataka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upućuje stranke na to koje sve dokumente trebaju donijeti na uvid i koje sve obrasce trebaju ispuniti kako bi dobili traženi dokument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izdaje i otprema prethodno pripremljene spise i dokumente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3999" y="735585"/>
            <a:ext cx="862960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upravni referent?</a:t>
            </a:r>
          </a:p>
        </p:txBody>
      </p:sp>
      <p:sp>
        <p:nvSpPr>
          <p:cNvPr id="115" name="CustomShape 2"/>
          <p:cNvSpPr/>
          <p:nvPr/>
        </p:nvSpPr>
        <p:spPr>
          <a:xfrm>
            <a:off x="504000" y="1800000"/>
            <a:ext cx="8255536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Ako vas privlači uredski posao te uživate u organiziranju, posao upravnog referenta je vaš idealan izbor.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Možete raditi na raznim poslovima u tijelima državne uprave (županijskim uredima, ministarstvima, policiji, poreznim i carinskim ispostavama), lokalnoj samoupravi (općina, gradova), pravosuđu i različitim drugim ustanovama (školama, vrtićima, domovima zdravlja).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  <a:r>
              <a:rPr lang="hr-HR" sz="2400" b="0" i="1" strike="noStrike" spc="-1" dirty="0">
                <a:latin typeface="Arial"/>
              </a:rPr>
              <a:t>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je važno za upis?</a:t>
            </a:r>
          </a:p>
        </p:txBody>
      </p:sp>
      <p:sp>
        <p:nvSpPr>
          <p:cNvPr id="117" name="CustomShape 2"/>
          <p:cNvSpPr/>
          <p:nvPr/>
        </p:nvSpPr>
        <p:spPr>
          <a:xfrm>
            <a:off x="504000" y="1800000"/>
            <a:ext cx="8234755" cy="5024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8500"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Elementi vrednovanja za upis kandidata u sve srednjoškolske programe Ekonomske škole Imotski: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prosjeci zaključnih ocjena iz svih nastavnih predmeta na dvije decimale u posljednja četiri razreda osnovnog obrazovanja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zaključne ocjene u posljednja dva razreda osnovnog obrazovanja iz nastavnih predmeta: hrvatski jezik, prvi strani jezik, matematika, geografija, povijest i tehnička kultura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ostale informacije dostupne su na stranicama </a:t>
            </a:r>
            <a:r>
              <a:rPr lang="hr-HR" sz="2400" b="1" strike="noStrike" spc="-1" dirty="0">
                <a:latin typeface="Arial"/>
              </a:rPr>
              <a:t>upisi.hr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3999" y="735585"/>
            <a:ext cx="862960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Završna riječ</a:t>
            </a:r>
          </a:p>
        </p:txBody>
      </p:sp>
      <p:sp>
        <p:nvSpPr>
          <p:cNvPr id="119" name="CustomShape 2"/>
          <p:cNvSpPr/>
          <p:nvPr/>
        </p:nvSpPr>
        <p:spPr>
          <a:xfrm>
            <a:off x="504000" y="1799999"/>
            <a:ext cx="8234755" cy="52969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Nadamo se da vam je ova kratka prezentacija približila programe koje vam nudi Ekonomska škola Imotski te se nadamo da će vam neki od naših programa biti prvi izbor.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Možete očekivati mnogo praktičnog rada, ugodnu atmosferu školovanja te sudjelovanje u brojnim natjecanjima vezanim za izabrani program.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Nastavnici škole neprestano rade na svom usavršavanju kako bi vam što bolje i učinkovitije prenijeli znanja i vještine potrebne da budete konkurentni na tržištu rada i uspješni u visokom obrazovanju.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endParaRPr lang="hr-HR" sz="2400" b="0" strike="noStrike" spc="-1" dirty="0">
              <a:latin typeface="Arial"/>
            </a:endParaRPr>
          </a:p>
          <a:p>
            <a:pPr marL="108360" algn="ctr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700" b="1" strike="noStrike" spc="-1" dirty="0">
                <a:solidFill>
                  <a:srgbClr val="FF0000"/>
                </a:solidFill>
                <a:latin typeface="Arial"/>
              </a:rPr>
              <a:t>Veselimo se vašem dolasku u našu školu.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750" autoRev="1" fill="remove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lika 121"/>
          <p:cNvPicPr/>
          <p:nvPr/>
        </p:nvPicPr>
        <p:blipFill>
          <a:blip r:embed="rId2"/>
          <a:stretch/>
        </p:blipFill>
        <p:spPr>
          <a:xfrm>
            <a:off x="648000" y="2160000"/>
            <a:ext cx="4679640" cy="388764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504000" y="576000"/>
            <a:ext cx="7199640" cy="7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504000" y="2032642"/>
            <a:ext cx="8255536" cy="40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trike="noStrike" spc="-1" dirty="0">
              <a:latin typeface="Arial"/>
            </a:endParaRPr>
          </a:p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pc="-1" dirty="0">
              <a:latin typeface="Arial"/>
            </a:endParaRPr>
          </a:p>
          <a:p>
            <a:pPr marL="4104360" algn="just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endParaRPr lang="hr-HR" sz="3000" b="1" strike="noStrike" spc="-1" dirty="0">
              <a:latin typeface="Arial"/>
            </a:endParaRPr>
          </a:p>
          <a:p>
            <a:pPr marL="4104360" algn="r">
              <a:lnSpc>
                <a:spcPct val="100000"/>
              </a:lnSpc>
              <a:spcAft>
                <a:spcPts val="283"/>
              </a:spcAft>
              <a:buClr>
                <a:srgbClr val="99CC66"/>
              </a:buClr>
              <a:buSzPct val="45000"/>
            </a:pPr>
            <a:r>
              <a:rPr lang="hr-HR" sz="3000" b="1" strike="noStrike" spc="-1" dirty="0">
                <a:latin typeface="Arial"/>
              </a:rPr>
              <a:t>Hvala vam na pažnji!</a:t>
            </a:r>
            <a:endParaRPr lang="hr-HR" sz="3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3999" y="737280"/>
            <a:ext cx="8629609" cy="39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Kratki uvod</a:t>
            </a:r>
          </a:p>
        </p:txBody>
      </p:sp>
      <p:sp>
        <p:nvSpPr>
          <p:cNvPr id="82" name="CustomShape 2"/>
          <p:cNvSpPr/>
          <p:nvPr/>
        </p:nvSpPr>
        <p:spPr>
          <a:xfrm>
            <a:off x="504000" y="1800000"/>
            <a:ext cx="8297100" cy="50223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4000"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Dragi </a:t>
            </a:r>
            <a:r>
              <a:rPr lang="hr-HR" sz="2500" b="0" strike="noStrike" spc="-1" dirty="0" err="1">
                <a:latin typeface="Arial" panose="020B0604020202020204" pitchFamily="34" charset="0"/>
                <a:cs typeface="Arial" panose="020B0604020202020204" pitchFamily="34" charset="0"/>
              </a:rPr>
              <a:t>osmaši</a:t>
            </a: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	ove smo godine spriječeni prezentirati programe naše 	škole 	uživo, a vjerujemo da mnoge od vas muče 	dvojbe što upisati. </a:t>
            </a:r>
          </a:p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5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>	Stoga, nadamo se da će vam ova kratka prezentacija 	pomoći s nekim dvojbama i, na koncu, dovesti vas u 	našu školu da zajedno s našim nastavnicima ostvarite 	nove uspjehe u vašem školovanju.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45A81364-6858-4A90-A7CC-E65874E5BB7F}"/>
              </a:ext>
            </a:extLst>
          </p:cNvPr>
          <p:cNvSpPr txBox="1"/>
          <p:nvPr/>
        </p:nvSpPr>
        <p:spPr>
          <a:xfrm>
            <a:off x="503999" y="6421582"/>
            <a:ext cx="8629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200" i="1" spc="-1" dirty="0"/>
              <a:t>Izrazi koji se koriste u ovoj prezentaciji, a koji imaju rodno značenje, bez obzira na to jesu li korišteni u muškome ili ženskome rodu, obuhvaćaju na jednak način i muški i ženski rod.</a:t>
            </a:r>
            <a:endParaRPr lang="hr-HR" sz="1200" spc="-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3999" y="735585"/>
            <a:ext cx="861921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Koje su prednosti četverogodišnje strukovne škole?</a:t>
            </a:r>
          </a:p>
        </p:txBody>
      </p:sp>
      <p:sp>
        <p:nvSpPr>
          <p:cNvPr id="84" name="CustomShape 2"/>
          <p:cNvSpPr/>
          <p:nvPr/>
        </p:nvSpPr>
        <p:spPr>
          <a:xfrm>
            <a:off x="576000" y="1871999"/>
            <a:ext cx="8204318" cy="52146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Programi četverogodišnje strukovne škole imaju značajnu prednost pred gimnazijskim programima: </a:t>
            </a:r>
            <a:endParaRPr lang="hr-HR" sz="240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o završetku četverogodišnjeg obrazovanja, obranom završnog rada, odmah postajete konkurentni na tržištu rada, tj. možete odmah naći posao u struci.</a:t>
            </a:r>
            <a:endParaRPr lang="hr-HR" sz="2400" strike="noStrike" spc="-1" dirty="0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spc="-1" dirty="0">
                <a:solidFill>
                  <a:srgbClr val="000000"/>
                </a:solidFill>
                <a:latin typeface="Arial"/>
              </a:rPr>
              <a:t>Ako </a:t>
            </a:r>
            <a:r>
              <a:rPr lang="hr-HR" sz="2400" strike="noStrike" spc="-1" dirty="0">
                <a:solidFill>
                  <a:srgbClr val="000000"/>
                </a:solidFill>
                <a:latin typeface="Arial"/>
              </a:rPr>
              <a:t>želite nastaviti svoje obrazovanje na nekom od sveučilišta ili visokih škola, četverogodišnja strukovna škola pruža vam mogućnost pristupanja ispitima državne mature te ste time konkurentni za upis na željeno sveučilište.   </a:t>
            </a:r>
            <a:endParaRPr lang="hr-HR" sz="240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lika 86"/>
          <p:cNvPicPr/>
          <p:nvPr/>
        </p:nvPicPr>
        <p:blipFill>
          <a:blip r:embed="rId2"/>
          <a:stretch/>
        </p:blipFill>
        <p:spPr>
          <a:xfrm>
            <a:off x="8790709" y="4312045"/>
            <a:ext cx="812520" cy="2303640"/>
          </a:xfrm>
          <a:prstGeom prst="rect">
            <a:avLst/>
          </a:prstGeom>
          <a:ln>
            <a:noFill/>
          </a:ln>
        </p:spPr>
      </p:pic>
      <p:sp>
        <p:nvSpPr>
          <p:cNvPr id="85" name="CustomShape 1"/>
          <p:cNvSpPr/>
          <p:nvPr/>
        </p:nvSpPr>
        <p:spPr>
          <a:xfrm>
            <a:off x="503999" y="735585"/>
            <a:ext cx="8608827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Koje programe nudi Ekonomska škola Imotski?</a:t>
            </a:r>
          </a:p>
        </p:txBody>
      </p:sp>
      <p:sp>
        <p:nvSpPr>
          <p:cNvPr id="86" name="CustomShape 2"/>
          <p:cNvSpPr/>
          <p:nvPr/>
        </p:nvSpPr>
        <p:spPr>
          <a:xfrm>
            <a:off x="504000" y="1800000"/>
            <a:ext cx="8286709" cy="5024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10836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</a:pPr>
            <a:r>
              <a:rPr lang="hr-HR" sz="2400" b="0" strike="noStrike" spc="-1" dirty="0">
                <a:latin typeface="Arial"/>
              </a:rPr>
              <a:t>Ekonomska škola Imotski već godinama nudi tri dobro poznata programa: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</a:t>
            </a:r>
            <a:r>
              <a:rPr lang="hr-HR" sz="2400" spc="-1" dirty="0">
                <a:latin typeface="Arial"/>
              </a:rPr>
              <a:t>e</a:t>
            </a:r>
            <a:r>
              <a:rPr lang="hr-HR" sz="2400" b="0" strike="noStrike" spc="-1" dirty="0">
                <a:latin typeface="Arial"/>
              </a:rPr>
              <a:t>konomist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</a:t>
            </a:r>
            <a:r>
              <a:rPr lang="hr-HR" sz="2400" spc="-1" dirty="0">
                <a:latin typeface="Arial"/>
              </a:rPr>
              <a:t>p</a:t>
            </a:r>
            <a:r>
              <a:rPr lang="hr-HR" sz="2400" b="0" strike="noStrike" spc="-1" dirty="0">
                <a:latin typeface="Arial"/>
              </a:rPr>
              <a:t>oslovni tajnik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 upravni referent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Međutim, ove godine, imamo čast predstaviti </a:t>
            </a:r>
            <a:r>
              <a:rPr lang="hr-HR" sz="2400" b="1" strike="noStrike" spc="-1" dirty="0">
                <a:solidFill>
                  <a:srgbClr val="FF0000"/>
                </a:solidFill>
                <a:latin typeface="Arial"/>
              </a:rPr>
              <a:t>novi program</a:t>
            </a:r>
            <a:r>
              <a:rPr lang="hr-HR" sz="2400" b="0" strike="noStrike" spc="-1" dirty="0">
                <a:solidFill>
                  <a:srgbClr val="FF0000"/>
                </a:solidFill>
                <a:latin typeface="Arial"/>
              </a:rPr>
              <a:t> </a:t>
            </a:r>
            <a:r>
              <a:rPr lang="hr-HR" sz="2400" b="0" strike="noStrike" spc="-1" dirty="0">
                <a:latin typeface="Arial"/>
              </a:rPr>
              <a:t>koji je Imotskoj krajini nužno potrebno osvježenje, a vi ste prva generacija koja ga može upisati i odabrati svijetlu budućnost. Stoga vam predstavljamo i program: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Font typeface="Wingdings" charset="2"/>
              <a:buChar char=""/>
            </a:pPr>
            <a:r>
              <a:rPr lang="hr-HR" sz="2400" spc="-1" dirty="0">
                <a:latin typeface="Arial"/>
              </a:rPr>
              <a:t>t</a:t>
            </a:r>
            <a:r>
              <a:rPr lang="hr-HR" sz="2400" b="0" strike="noStrike" spc="-1" dirty="0">
                <a:latin typeface="Arial"/>
              </a:rPr>
              <a:t>urističko – hotelijerski komercijalist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735585"/>
            <a:ext cx="719964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Turističko – hotelijerski komercijalist</a:t>
            </a:r>
          </a:p>
        </p:txBody>
      </p:sp>
      <p:pic>
        <p:nvPicPr>
          <p:cNvPr id="89" name="Slika 88"/>
          <p:cNvPicPr/>
          <p:nvPr/>
        </p:nvPicPr>
        <p:blipFill>
          <a:blip r:embed="rId2"/>
          <a:stretch/>
        </p:blipFill>
        <p:spPr>
          <a:xfrm>
            <a:off x="849600" y="1728000"/>
            <a:ext cx="3038040" cy="460764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5040312" y="2232000"/>
            <a:ext cx="3719224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r>
              <a:rPr lang="hr-HR" sz="2400" b="0" strike="noStrike" spc="-1" dirty="0">
                <a:latin typeface="Arial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535891"/>
            <a:ext cx="8598436" cy="8002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</a:t>
            </a:r>
          </a:p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kao turističko – hotelijerski komercijalist?</a:t>
            </a:r>
          </a:p>
        </p:txBody>
      </p:sp>
      <p:sp>
        <p:nvSpPr>
          <p:cNvPr id="92" name="CustomShape 2"/>
          <p:cNvSpPr/>
          <p:nvPr/>
        </p:nvSpPr>
        <p:spPr>
          <a:xfrm>
            <a:off x="504000" y="1800000"/>
            <a:ext cx="8245145" cy="5223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Odaberete li ovaj program, očekujte dinamičan posao prepun izazova i uspjeha.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latin typeface="Arial"/>
              </a:rPr>
              <a:t>Turističko – hotelijerski komercijalist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dogovara i organizira domjenke, bankete, svečane </a:t>
            </a:r>
            <a:r>
              <a:rPr lang="hr-HR" sz="2400" b="0" strike="noStrike" spc="-1" dirty="0" err="1">
                <a:latin typeface="Arial"/>
              </a:rPr>
              <a:t>ručkove</a:t>
            </a:r>
            <a:r>
              <a:rPr lang="hr-HR" sz="2400" b="0" strike="noStrike" spc="-1" dirty="0">
                <a:latin typeface="Arial"/>
              </a:rPr>
              <a:t> i večere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planira zalihe i nabavu, kontrolira skladištenje i konzerviranje namirnica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organizira rad u kuhinji i restoranu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sz="2400" b="0" strike="noStrike" spc="-1" dirty="0">
                <a:latin typeface="Arial"/>
              </a:rPr>
              <a:t>brine o prezentaciji i propagandi restorana, estetskom izgledu jela i uređenju prostora te kontrolira rad i financijsko poslovanje ugostiteljskog objekta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504000" y="735585"/>
            <a:ext cx="8598436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Zašto postati turističko – hotelijerski komercijalist?</a:t>
            </a:r>
          </a:p>
        </p:txBody>
      </p:sp>
      <p:sp>
        <p:nvSpPr>
          <p:cNvPr id="94" name="CustomShape 2"/>
          <p:cNvSpPr/>
          <p:nvPr/>
        </p:nvSpPr>
        <p:spPr>
          <a:xfrm>
            <a:off x="504000" y="1799999"/>
            <a:ext cx="8276318" cy="52346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3500"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Nakon kratkog uvida u osnovne poslove, vjerujemo da ste stekli dojam da vam ovo zanimanje pruža mnogo mogućnosti u našoj zemlji koja je primarno usmjerena na turizam, a poglavito u Imotskoj krajini koja iz godine u godinu postaje nova omiljena turistička destinacija  Hrvatske. 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Izaberete li ovaj program, imate mogućnost otvoriti i vlastito ugostiteljsko gospodarstvo ili se zaposliti na jednom od mnogih u vašem gradu ili šire.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sz="2600" b="0" strike="noStrike" spc="-1" dirty="0">
                <a:latin typeface="Arial"/>
              </a:rPr>
              <a:t>Odlučite li studirati, vaše četverogodišnje obrazovanje u struci pruža vam dobre temelje da budete izvrstan student.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3999" y="735585"/>
            <a:ext cx="8650391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Ekonomist</a:t>
            </a:r>
          </a:p>
        </p:txBody>
      </p:sp>
      <p:pic>
        <p:nvPicPr>
          <p:cNvPr id="96" name="Slika 95"/>
          <p:cNvPicPr/>
          <p:nvPr/>
        </p:nvPicPr>
        <p:blipFill>
          <a:blip r:embed="rId2"/>
          <a:stretch/>
        </p:blipFill>
        <p:spPr>
          <a:xfrm rot="19800">
            <a:off x="279004" y="2317211"/>
            <a:ext cx="4656649" cy="2921760"/>
          </a:xfrm>
          <a:prstGeom prst="rect">
            <a:avLst/>
          </a:prstGeom>
          <a:ln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5040313" y="2533680"/>
            <a:ext cx="36776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1" strike="noStrike" spc="-1" dirty="0">
                <a:latin typeface="Arial"/>
              </a:rPr>
              <a:t>Broj upisnih mjesta: 22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735585"/>
            <a:ext cx="8619218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600" b="1" strike="noStrike" spc="-1" dirty="0">
                <a:latin typeface="Arial"/>
              </a:rPr>
              <a:t>Što mogu raditi kao ekonomist? </a:t>
            </a:r>
          </a:p>
        </p:txBody>
      </p:sp>
      <p:sp>
        <p:nvSpPr>
          <p:cNvPr id="99" name="CustomShape 2"/>
          <p:cNvSpPr/>
          <p:nvPr/>
        </p:nvSpPr>
        <p:spPr>
          <a:xfrm>
            <a:off x="504000" y="1704109"/>
            <a:ext cx="8213973" cy="55799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b="0" strike="noStrike" spc="-1" dirty="0">
                <a:latin typeface="Arial"/>
              </a:rPr>
              <a:t>Odaberete li ovaj program čeka vas izazovan posao koji je i danas temelj svake uspješne kompanije, gospodarstva, škole i, na koncu, države. 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"/>
            </a:pPr>
            <a:r>
              <a:rPr lang="hr-HR" b="0" strike="noStrike" spc="-1" dirty="0">
                <a:latin typeface="Arial"/>
              </a:rPr>
              <a:t>Ekonomist obavlja poslove koji uključuju: 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pomoć u vođenju knjigovodstva, računovodstva i obračuna,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izračunavanje pojedinačnih troškova proizvodnje,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izračunavanje i isplata plaće,</a:t>
            </a:r>
          </a:p>
          <a:p>
            <a:pPr marL="432000" indent="-323640" algn="just">
              <a:lnSpc>
                <a:spcPct val="100000"/>
              </a:lnSpc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 	rukovanje gotovinom,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prikupljanje, sabiranje i izračunavanje statističkih podataka,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uredske poslove koji se odnose na financijske transakcije banaka i slična financijska društva,</a:t>
            </a:r>
          </a:p>
          <a:p>
            <a:pPr marL="889200" lvl="1" indent="-323640" algn="just">
              <a:spcAft>
                <a:spcPts val="1417"/>
              </a:spcAft>
              <a:buClr>
                <a:srgbClr val="99CC66"/>
              </a:buClr>
              <a:buSzPct val="45000"/>
              <a:buFont typeface="Wingdings" charset="2"/>
              <a:buChar char=""/>
            </a:pPr>
            <a:r>
              <a:rPr lang="hr-HR" b="0" strike="noStrike" spc="-1" dirty="0">
                <a:latin typeface="Arial"/>
              </a:rPr>
              <a:t>poslove ekonomske promidžbe i poslove poduzetništva u računovodstveno – financijskim službama različitih poduzeća, osiguravajućim tvrtkama, banci, pošti, zavodu za platni promet, tvrtkama za samostalno vođenje poslovnih knjiga te različitim komercijalnim službama.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1213</Words>
  <Application>Microsoft Office PowerPoint</Application>
  <PresentationFormat>Prilagođeno</PresentationFormat>
  <Paragraphs>96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19</vt:i4>
      </vt:variant>
    </vt:vector>
  </HeadingPairs>
  <TitlesOfParts>
    <vt:vector size="26" baseType="lpstr">
      <vt:lpstr>Arial</vt:lpstr>
      <vt:lpstr>DejaVu Sans</vt:lpstr>
      <vt:lpstr>Lucida Sans Unicode</vt:lpstr>
      <vt:lpstr>Symbol</vt:lpstr>
      <vt:lpstr>Wingdings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subject/>
  <dc:creator>Korisnik</dc:creator>
  <dc:description/>
  <cp:lastModifiedBy>Korisnik</cp:lastModifiedBy>
  <cp:revision>12</cp:revision>
  <dcterms:created xsi:type="dcterms:W3CDTF">2020-05-02T15:56:16Z</dcterms:created>
  <dcterms:modified xsi:type="dcterms:W3CDTF">2020-05-02T17:26:30Z</dcterms:modified>
  <dc:language>hr-HR</dc:language>
</cp:coreProperties>
</file>